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6"/>
  </p:notesMasterIdLst>
  <p:sldIdLst>
    <p:sldId id="286" r:id="rId2"/>
    <p:sldId id="259" r:id="rId3"/>
    <p:sldId id="287" r:id="rId4"/>
    <p:sldId id="260" r:id="rId5"/>
    <p:sldId id="261" r:id="rId6"/>
    <p:sldId id="288" r:id="rId7"/>
    <p:sldId id="289" r:id="rId8"/>
    <p:sldId id="290" r:id="rId9"/>
    <p:sldId id="291" r:id="rId10"/>
    <p:sldId id="292" r:id="rId11"/>
    <p:sldId id="293" r:id="rId12"/>
    <p:sldId id="294" r:id="rId13"/>
    <p:sldId id="295" r:id="rId14"/>
    <p:sldId id="296" r:id="rId15"/>
    <p:sldId id="297" r:id="rId16"/>
    <p:sldId id="312" r:id="rId17"/>
    <p:sldId id="298" r:id="rId18"/>
    <p:sldId id="299" r:id="rId19"/>
    <p:sldId id="300" r:id="rId20"/>
    <p:sldId id="301" r:id="rId21"/>
    <p:sldId id="302" r:id="rId22"/>
    <p:sldId id="303" r:id="rId23"/>
    <p:sldId id="304" r:id="rId24"/>
    <p:sldId id="305" r:id="rId25"/>
    <p:sldId id="306" r:id="rId26"/>
    <p:sldId id="307" r:id="rId27"/>
    <p:sldId id="308" r:id="rId28"/>
    <p:sldId id="309" r:id="rId29"/>
    <p:sldId id="310" r:id="rId30"/>
    <p:sldId id="311" r:id="rId31"/>
    <p:sldId id="313" r:id="rId32"/>
    <p:sldId id="314" r:id="rId33"/>
    <p:sldId id="315" r:id="rId34"/>
    <p:sldId id="31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00" autoAdjust="0"/>
    <p:restoredTop sz="94624" autoAdjust="0"/>
  </p:normalViewPr>
  <p:slideViewPr>
    <p:cSldViewPr>
      <p:cViewPr varScale="1">
        <p:scale>
          <a:sx n="120" d="100"/>
          <a:sy n="120" d="100"/>
        </p:scale>
        <p:origin x="1506" y="102"/>
      </p:cViewPr>
      <p:guideLst>
        <p:guide orient="horz" pos="2160"/>
        <p:guide pos="2880"/>
      </p:guideLst>
    </p:cSldViewPr>
  </p:slideViewPr>
  <p:outlineViewPr>
    <p:cViewPr>
      <p:scale>
        <a:sx n="33" d="100"/>
        <a:sy n="33" d="100"/>
      </p:scale>
      <p:origin x="48" y="76194"/>
    </p:cViewPr>
  </p:outlineViewPr>
  <p:notesTextViewPr>
    <p:cViewPr>
      <p:scale>
        <a:sx n="100" d="100"/>
        <a:sy n="100" d="100"/>
      </p:scale>
      <p:origin x="0" y="0"/>
    </p:cViewPr>
  </p:notesTextViewPr>
  <p:sorterViewPr>
    <p:cViewPr>
      <p:scale>
        <a:sx n="66" d="100"/>
        <a:sy n="66" d="100"/>
      </p:scale>
      <p:origin x="0" y="11778"/>
    </p:cViewPr>
  </p:sorterViewPr>
  <p:notesViewPr>
    <p:cSldViewPr>
      <p:cViewPr varScale="1">
        <p:scale>
          <a:sx n="55" d="100"/>
          <a:sy n="55" d="100"/>
        </p:scale>
        <p:origin x="-181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BBFEF3-3E7E-477F-929D-2C4D50340D81}" type="datetimeFigureOut">
              <a:rPr lang="en-US" smtClean="0"/>
              <a:pPr/>
              <a:t>7/25/2022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8ADC8A-4AB4-4253-A9E6-C4037ABB8368}" type="slidenum">
              <a:rPr lang="en-US" smtClean="0"/>
              <a:pPr/>
              <a:t>‹#›</a:t>
            </a:fld>
            <a:endParaRPr lang="en-US"/>
          </a:p>
        </p:txBody>
      </p:sp>
    </p:spTree>
    <p:extLst>
      <p:ext uri="{BB962C8B-B14F-4D97-AF65-F5344CB8AC3E}">
        <p14:creationId xmlns:p14="http://schemas.microsoft.com/office/powerpoint/2010/main" val="514277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673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077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0687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9514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4639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8879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8979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8844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5300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0433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0530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0058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95332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374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8663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0296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7/25/2022</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9998396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Automation Tools</a:t>
            </a:r>
            <a:r>
              <a:rPr lang="en-US" smtClean="0"/>
              <a:t/>
            </a:r>
            <a:br>
              <a:rPr lang="en-US" smtClean="0"/>
            </a:br>
            <a:endParaRPr lang="en-US" dirty="0"/>
          </a:p>
        </p:txBody>
      </p:sp>
      <p:sp>
        <p:nvSpPr>
          <p:cNvPr id="3" name="Content Placeholder 2"/>
          <p:cNvSpPr>
            <a:spLocks noGrp="1"/>
          </p:cNvSpPr>
          <p:nvPr>
            <p:ph idx="1"/>
          </p:nvPr>
        </p:nvSpPr>
        <p:spPr/>
        <p:txBody>
          <a:bodyPr/>
          <a:lstStyle/>
          <a:p>
            <a:r>
              <a:rPr lang="en-US" dirty="0" smtClean="0"/>
              <a:t>Unit-II Word Processing: Formatting Text, Pages, Lists, Tables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 S Word</a:t>
            </a:r>
            <a:endParaRPr lang="en-US" dirty="0"/>
          </a:p>
        </p:txBody>
      </p:sp>
      <p:sp>
        <p:nvSpPr>
          <p:cNvPr id="3" name="Content Placeholder 2"/>
          <p:cNvSpPr>
            <a:spLocks noGrp="1"/>
          </p:cNvSpPr>
          <p:nvPr>
            <p:ph idx="1"/>
          </p:nvPr>
        </p:nvSpPr>
        <p:spPr/>
        <p:txBody>
          <a:bodyPr>
            <a:normAutofit/>
          </a:bodyPr>
          <a:lstStyle/>
          <a:p>
            <a:pPr algn="just"/>
            <a:r>
              <a:rPr lang="en-US" dirty="0" smtClean="0"/>
              <a:t>Microsoft Word is a widely used commercial word processor designed by Microsoft. It is a </a:t>
            </a:r>
            <a:r>
              <a:rPr lang="en-US" dirty="0" smtClean="0">
                <a:solidFill>
                  <a:srgbClr val="C00000"/>
                </a:solidFill>
              </a:rPr>
              <a:t>paid software that helps in preparing, editing, storing and printing documents </a:t>
            </a:r>
            <a:r>
              <a:rPr lang="en-US" dirty="0" smtClean="0"/>
              <a:t>quickly and with accuracy. </a:t>
            </a:r>
          </a:p>
          <a:p>
            <a:pPr algn="just"/>
            <a:r>
              <a:rPr lang="en-US" dirty="0" smtClean="0"/>
              <a:t>MS Word is a part of the Microsoft Office suite, a productivity software and can also be purchased as a stand-alone product. It </a:t>
            </a:r>
            <a:r>
              <a:rPr lang="en-US" dirty="0" smtClean="0">
                <a:solidFill>
                  <a:srgbClr val="00B050"/>
                </a:solidFill>
              </a:rPr>
              <a:t>was initially launched in 1983 </a:t>
            </a:r>
            <a:r>
              <a:rPr lang="en-US" dirty="0" smtClean="0"/>
              <a:t>and has been revised numerous times since then. MS Word is available on both Windows and Macintosh operating systems. </a:t>
            </a:r>
          </a:p>
          <a:p>
            <a:pPr algn="just"/>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 S Word</a:t>
            </a:r>
            <a:endParaRPr lang="en-US" dirty="0"/>
          </a:p>
        </p:txBody>
      </p:sp>
      <p:sp>
        <p:nvSpPr>
          <p:cNvPr id="3" name="Content Placeholder 2"/>
          <p:cNvSpPr>
            <a:spLocks noGrp="1"/>
          </p:cNvSpPr>
          <p:nvPr>
            <p:ph idx="1"/>
          </p:nvPr>
        </p:nvSpPr>
        <p:spPr/>
        <p:txBody>
          <a:bodyPr>
            <a:normAutofit/>
          </a:bodyPr>
          <a:lstStyle/>
          <a:p>
            <a:pPr algn="just"/>
            <a:r>
              <a:rPr lang="en-US" dirty="0" smtClean="0"/>
              <a:t>A word processor lets a user </a:t>
            </a:r>
            <a:r>
              <a:rPr lang="en-US" dirty="0" smtClean="0">
                <a:solidFill>
                  <a:srgbClr val="C00000"/>
                </a:solidFill>
              </a:rPr>
              <a:t>change words or phrases, move whole sections of text from one place to another, store blocks of text, align margins. </a:t>
            </a:r>
          </a:p>
          <a:p>
            <a:pPr algn="just"/>
            <a:r>
              <a:rPr lang="en-US" dirty="0" smtClean="0"/>
              <a:t>Use of MS Word has </a:t>
            </a:r>
            <a:r>
              <a:rPr lang="en-US" dirty="0" smtClean="0">
                <a:solidFill>
                  <a:srgbClr val="00B050"/>
                </a:solidFill>
              </a:rPr>
              <a:t>changed the look and feel of official correspondence</a:t>
            </a:r>
            <a:r>
              <a:rPr lang="en-US" dirty="0" smtClean="0"/>
              <a:t>, reports, and proposals etc. to a great extent. </a:t>
            </a:r>
          </a:p>
          <a:p>
            <a:pPr algn="just"/>
            <a:r>
              <a:rPr lang="en-US" dirty="0" smtClean="0"/>
              <a:t>The powerful features of Word supports to creation of graphic based multicolumn publications such as </a:t>
            </a:r>
            <a:r>
              <a:rPr lang="en-US" dirty="0" smtClean="0">
                <a:solidFill>
                  <a:srgbClr val="0070C0"/>
                </a:solidFill>
              </a:rPr>
              <a:t>Fliers, Newsletters and Internet web pages.</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 S Word</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MS Word offers several features to ease document creation and editing including: </a:t>
            </a:r>
          </a:p>
          <a:p>
            <a:pPr algn="just"/>
            <a:r>
              <a:rPr lang="en-US" dirty="0" smtClean="0">
                <a:solidFill>
                  <a:srgbClr val="C00000"/>
                </a:solidFill>
              </a:rPr>
              <a:t>WYSIWYG (what-you-see-is-what-you-get) </a:t>
            </a:r>
            <a:r>
              <a:rPr lang="en-US" dirty="0" smtClean="0"/>
              <a:t>display: It ensures that everything you see on screen will appear the same way when printed or moved to another format or program. </a:t>
            </a:r>
          </a:p>
          <a:p>
            <a:pPr algn="just"/>
            <a:r>
              <a:rPr lang="en-US" dirty="0" smtClean="0">
                <a:solidFill>
                  <a:srgbClr val="00B050"/>
                </a:solidFill>
              </a:rPr>
              <a:t>Proof Reading – Spelling and Grammar check</a:t>
            </a:r>
            <a:r>
              <a:rPr lang="en-US" dirty="0" smtClean="0"/>
              <a:t>: Word comes with a built-in dictionary for spell checking; misspelled words are marked with a red underline. </a:t>
            </a:r>
          </a:p>
          <a:p>
            <a:pPr algn="just"/>
            <a:r>
              <a:rPr lang="en-US" dirty="0" smtClean="0"/>
              <a:t>Text-level features such as </a:t>
            </a:r>
            <a:r>
              <a:rPr lang="en-US" dirty="0" smtClean="0">
                <a:solidFill>
                  <a:srgbClr val="0070C0"/>
                </a:solidFill>
              </a:rPr>
              <a:t>bold, underline, italic </a:t>
            </a:r>
            <a:r>
              <a:rPr lang="en-US" dirty="0" smtClean="0"/>
              <a:t>and strike-through </a:t>
            </a:r>
          </a:p>
          <a:p>
            <a:pPr algn="just"/>
            <a:r>
              <a:rPr lang="en-US" dirty="0" smtClean="0"/>
              <a:t>Page-level features such as </a:t>
            </a:r>
            <a:r>
              <a:rPr lang="en-US" dirty="0" smtClean="0">
                <a:solidFill>
                  <a:srgbClr val="C00000"/>
                </a:solidFill>
              </a:rPr>
              <a:t>indentation, paragraphing and justification.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 S Word</a:t>
            </a:r>
            <a:endParaRPr lang="en-US" dirty="0"/>
          </a:p>
        </p:txBody>
      </p:sp>
      <p:sp>
        <p:nvSpPr>
          <p:cNvPr id="3" name="Content Placeholder 2"/>
          <p:cNvSpPr>
            <a:spLocks noGrp="1"/>
          </p:cNvSpPr>
          <p:nvPr>
            <p:ph idx="1"/>
          </p:nvPr>
        </p:nvSpPr>
        <p:spPr/>
        <p:txBody>
          <a:bodyPr>
            <a:normAutofit/>
          </a:bodyPr>
          <a:lstStyle/>
          <a:p>
            <a:pPr algn="just"/>
            <a:r>
              <a:rPr lang="en-US" dirty="0" smtClean="0">
                <a:solidFill>
                  <a:srgbClr val="7030A0"/>
                </a:solidFill>
              </a:rPr>
              <a:t>Word Wrapping</a:t>
            </a:r>
          </a:p>
          <a:p>
            <a:pPr algn="just"/>
            <a:r>
              <a:rPr lang="en-US" dirty="0" smtClean="0"/>
              <a:t>Selecting a block of Text Copy, Move, Paste and Cut Text</a:t>
            </a:r>
          </a:p>
          <a:p>
            <a:pPr algn="just"/>
            <a:r>
              <a:rPr lang="en-US" dirty="0" smtClean="0">
                <a:solidFill>
                  <a:srgbClr val="C00000"/>
                </a:solidFill>
              </a:rPr>
              <a:t>Search And Replace Text </a:t>
            </a:r>
          </a:p>
          <a:p>
            <a:pPr algn="just"/>
            <a:r>
              <a:rPr lang="en-US" dirty="0" smtClean="0"/>
              <a:t>Margin and Colum Settings </a:t>
            </a:r>
          </a:p>
          <a:p>
            <a:pPr algn="just"/>
            <a:r>
              <a:rPr lang="en-US" dirty="0" smtClean="0">
                <a:solidFill>
                  <a:srgbClr val="00B050"/>
                </a:solidFill>
              </a:rPr>
              <a:t>Character Formatting and Styling</a:t>
            </a:r>
          </a:p>
          <a:p>
            <a:pPr algn="just"/>
            <a:r>
              <a:rPr lang="en-US" dirty="0" smtClean="0"/>
              <a:t>External support: Word is compatible with many other programs, the most common being the other members of the Office suite</a:t>
            </a:r>
          </a:p>
          <a:p>
            <a:pPr algn="just"/>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Various Parts in M S Word Window</a:t>
            </a:r>
            <a:endParaRPr lang="en-US" dirty="0"/>
          </a:p>
        </p:txBody>
      </p:sp>
      <p:sp>
        <p:nvSpPr>
          <p:cNvPr id="3" name="Content Placeholder 2"/>
          <p:cNvSpPr>
            <a:spLocks noGrp="1"/>
          </p:cNvSpPr>
          <p:nvPr>
            <p:ph idx="1"/>
          </p:nvPr>
        </p:nvSpPr>
        <p:spPr/>
        <p:txBody>
          <a:bodyPr/>
          <a:lstStyle/>
          <a:p>
            <a:endParaRPr lang="en-US"/>
          </a:p>
        </p:txBody>
      </p:sp>
      <p:pic>
        <p:nvPicPr>
          <p:cNvPr id="1026" name="Picture 2" descr="C:\Users\ADEVEN\Desktop\BSc Computer Science\Office Automation Tools\MSWord window.PNG"/>
          <p:cNvPicPr>
            <a:picLocks noChangeAspect="1" noChangeArrowheads="1"/>
          </p:cNvPicPr>
          <p:nvPr/>
        </p:nvPicPr>
        <p:blipFill>
          <a:blip r:embed="rId2"/>
          <a:srcRect/>
          <a:stretch>
            <a:fillRect/>
          </a:stretch>
        </p:blipFill>
        <p:spPr bwMode="auto">
          <a:xfrm>
            <a:off x="484615" y="1304925"/>
            <a:ext cx="8278385" cy="55530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Various Parts in M S Word Window</a:t>
            </a:r>
            <a:endParaRPr lang="en-US" dirty="0"/>
          </a:p>
        </p:txBody>
      </p:sp>
      <p:sp>
        <p:nvSpPr>
          <p:cNvPr id="3" name="Content Placeholder 2"/>
          <p:cNvSpPr>
            <a:spLocks noGrp="1"/>
          </p:cNvSpPr>
          <p:nvPr>
            <p:ph idx="1"/>
          </p:nvPr>
        </p:nvSpPr>
        <p:spPr/>
        <p:txBody>
          <a:bodyPr>
            <a:normAutofit/>
          </a:bodyPr>
          <a:lstStyle/>
          <a:p>
            <a:pPr algn="just"/>
            <a:r>
              <a:rPr lang="en-US" b="1" dirty="0" smtClean="0"/>
              <a:t>File Tab</a:t>
            </a:r>
          </a:p>
          <a:p>
            <a:pPr lvl="2" algn="just"/>
            <a:r>
              <a:rPr lang="en-US" dirty="0" smtClean="0"/>
              <a:t>The File tab replaces the Office button from Word 2007. You can click it to check the </a:t>
            </a:r>
            <a:r>
              <a:rPr lang="en-US" b="1" dirty="0" smtClean="0"/>
              <a:t>Backstage view</a:t>
            </a:r>
            <a:r>
              <a:rPr lang="en-US" dirty="0" smtClean="0"/>
              <a:t>. This is where you come when you need to open or save files, create new documents, print a document, and do other file-related operations.</a:t>
            </a:r>
          </a:p>
          <a:p>
            <a:pPr algn="just"/>
            <a:r>
              <a:rPr lang="en-US" b="1" dirty="0" smtClean="0"/>
              <a:t>Quick Access Toolbar</a:t>
            </a:r>
          </a:p>
          <a:p>
            <a:pPr lvl="2" algn="just"/>
            <a:r>
              <a:rPr lang="en-US" dirty="0" smtClean="0"/>
              <a:t>This you will find just above the </a:t>
            </a:r>
            <a:r>
              <a:rPr lang="en-US" b="1" dirty="0" smtClean="0"/>
              <a:t>File tab</a:t>
            </a:r>
            <a:r>
              <a:rPr lang="en-US" dirty="0" smtClean="0"/>
              <a:t>. This is a convenient resting place for the most frequently used commands in Word. You can customize this toolbar based on your comfort.</a:t>
            </a:r>
          </a:p>
          <a:p>
            <a:pPr algn="just"/>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Various Parts in M S Word Window</a:t>
            </a:r>
            <a:endParaRPr lang="en-US" dirty="0"/>
          </a:p>
        </p:txBody>
      </p:sp>
      <p:sp>
        <p:nvSpPr>
          <p:cNvPr id="3" name="Content Placeholder 2"/>
          <p:cNvSpPr>
            <a:spLocks noGrp="1"/>
          </p:cNvSpPr>
          <p:nvPr>
            <p:ph idx="1"/>
          </p:nvPr>
        </p:nvSpPr>
        <p:spPr/>
        <p:txBody>
          <a:bodyPr>
            <a:normAutofit/>
          </a:bodyPr>
          <a:lstStyle/>
          <a:p>
            <a:pPr algn="just"/>
            <a:r>
              <a:rPr lang="en-US" b="1" dirty="0" smtClean="0"/>
              <a:t>Ribbon</a:t>
            </a:r>
          </a:p>
          <a:p>
            <a:pPr lvl="1" algn="just"/>
            <a:r>
              <a:rPr lang="en-US" dirty="0" smtClean="0"/>
              <a:t>Ribbon contains commands organized in three components:</a:t>
            </a:r>
          </a:p>
          <a:p>
            <a:pPr lvl="2" algn="just"/>
            <a:r>
              <a:rPr lang="en-US" b="1" dirty="0" smtClean="0"/>
              <a:t>Tabs</a:t>
            </a:r>
            <a:r>
              <a:rPr lang="en-US" dirty="0" smtClean="0"/>
              <a:t> − These appear across the top of the Ribbon and contain groups of related commands. Home, Insert, Page Layout are examples of ribbon tabs.</a:t>
            </a:r>
          </a:p>
          <a:p>
            <a:pPr lvl="2" algn="just"/>
            <a:r>
              <a:rPr lang="en-US" b="1" dirty="0" smtClean="0"/>
              <a:t>Groups</a:t>
            </a:r>
            <a:r>
              <a:rPr lang="en-US" dirty="0" smtClean="0"/>
              <a:t> − They organize related commands; each group name appears below the group on the Ribbon. For example, group of commands related to fonts or group of commands related to alignment, etc.</a:t>
            </a:r>
          </a:p>
          <a:p>
            <a:pPr lvl="2" algn="just"/>
            <a:r>
              <a:rPr lang="en-US" b="1" dirty="0" smtClean="0"/>
              <a:t>Commands</a:t>
            </a:r>
            <a:r>
              <a:rPr lang="en-US" dirty="0" smtClean="0"/>
              <a:t> − Commands appear within each group as mentioned above.</a:t>
            </a:r>
          </a:p>
          <a:p>
            <a:pPr lvl="2" algn="just"/>
            <a:endParaRPr lang="en-US" dirty="0"/>
          </a:p>
        </p:txBody>
      </p:sp>
      <p:pic>
        <p:nvPicPr>
          <p:cNvPr id="2050" name="Picture 2" descr="Word Ribbon"/>
          <p:cNvPicPr>
            <a:picLocks noChangeAspect="1" noChangeArrowheads="1"/>
          </p:cNvPicPr>
          <p:nvPr/>
        </p:nvPicPr>
        <p:blipFill>
          <a:blip r:embed="rId2"/>
          <a:srcRect/>
          <a:stretch>
            <a:fillRect/>
          </a:stretch>
        </p:blipFill>
        <p:spPr bwMode="auto">
          <a:xfrm>
            <a:off x="3800475" y="5724524"/>
            <a:ext cx="5343525" cy="105727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Various Parts in M S Word Window</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Document Area</a:t>
            </a:r>
          </a:p>
          <a:p>
            <a:pPr lvl="2" algn="just"/>
            <a:r>
              <a:rPr lang="en-US" dirty="0" smtClean="0"/>
              <a:t>This is the area where you type. The flashing vertical bar is called the insertion point and it represents the location where text will appear when you type.</a:t>
            </a:r>
          </a:p>
          <a:p>
            <a:pPr algn="just"/>
            <a:r>
              <a:rPr lang="en-US" dirty="0" smtClean="0"/>
              <a:t>Status Bar</a:t>
            </a:r>
          </a:p>
          <a:p>
            <a:pPr lvl="2" algn="just"/>
            <a:r>
              <a:rPr lang="en-US" dirty="0" smtClean="0"/>
              <a:t>This displays the document information as well as the insertion point location. From left to right, this bar contains the total number of pages and words in the document, language, etc.</a:t>
            </a:r>
          </a:p>
          <a:p>
            <a:pPr lvl="2" algn="just"/>
            <a:r>
              <a:rPr lang="en-US" dirty="0" smtClean="0"/>
              <a:t>You can configure the status bar by right-clicking anywhere on it and by selecting or deselecting options from the provided list.</a:t>
            </a:r>
          </a:p>
          <a:p>
            <a:pPr algn="just"/>
            <a:r>
              <a:rPr lang="en-US" dirty="0" smtClean="0"/>
              <a:t>Dialog Box Launcher</a:t>
            </a:r>
          </a:p>
          <a:p>
            <a:pPr lvl="2" algn="just"/>
            <a:r>
              <a:rPr lang="en-US" dirty="0" smtClean="0"/>
              <a:t>This appears as very small arrow in the lower-right corner of many groups on the Ribbon. Clicking this button opens a dialog box or task pane that provides more options about the group.</a:t>
            </a:r>
          </a:p>
          <a:p>
            <a:pPr algn="just"/>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TEXT</a:t>
            </a:r>
            <a:endParaRPr lang="en-US" dirty="0"/>
          </a:p>
        </p:txBody>
      </p:sp>
      <p:sp>
        <p:nvSpPr>
          <p:cNvPr id="3" name="Content Placeholder 2"/>
          <p:cNvSpPr>
            <a:spLocks noGrp="1"/>
          </p:cNvSpPr>
          <p:nvPr>
            <p:ph idx="1"/>
          </p:nvPr>
        </p:nvSpPr>
        <p:spPr/>
        <p:txBody>
          <a:bodyPr>
            <a:normAutofit/>
          </a:bodyPr>
          <a:lstStyle/>
          <a:p>
            <a:pPr algn="just"/>
            <a:r>
              <a:rPr lang="en-US" dirty="0" smtClean="0"/>
              <a:t>Formatting refers to the way our text will look like – the design of the characters, their size, the space between paragraphs, their alignment, etc.</a:t>
            </a:r>
          </a:p>
          <a:p>
            <a:pPr algn="just"/>
            <a:r>
              <a:rPr lang="en-US" dirty="0" smtClean="0"/>
              <a:t>First, selection of text. </a:t>
            </a:r>
          </a:p>
          <a:p>
            <a:pPr lvl="1" algn="just"/>
            <a:r>
              <a:rPr lang="en-US" dirty="0" smtClean="0"/>
              <a:t>By using the mouse, position the insertion point (by clicking the mouse) at the beginning or end of the block to be selected and then click and drag to the end or beginning of the block.</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TEXT</a:t>
            </a:r>
            <a:endParaRPr lang="en-US" dirty="0"/>
          </a:p>
        </p:txBody>
      </p:sp>
      <p:sp>
        <p:nvSpPr>
          <p:cNvPr id="3" name="Content Placeholder 2"/>
          <p:cNvSpPr>
            <a:spLocks noGrp="1"/>
          </p:cNvSpPr>
          <p:nvPr>
            <p:ph idx="1"/>
          </p:nvPr>
        </p:nvSpPr>
        <p:spPr/>
        <p:txBody>
          <a:bodyPr/>
          <a:lstStyle/>
          <a:p>
            <a:pPr algn="just"/>
            <a:r>
              <a:rPr lang="en-US" dirty="0" smtClean="0"/>
              <a:t>By using the shortcuts: </a:t>
            </a:r>
          </a:p>
          <a:p>
            <a:pPr lvl="1" algn="just"/>
            <a:r>
              <a:rPr lang="en-US" dirty="0" smtClean="0"/>
              <a:t> Double-click on a word to select it. </a:t>
            </a:r>
          </a:p>
          <a:p>
            <a:pPr lvl="1" algn="just"/>
            <a:r>
              <a:rPr lang="en-US" dirty="0" smtClean="0"/>
              <a:t>Triple-click on a paragraph to select it.</a:t>
            </a:r>
          </a:p>
          <a:p>
            <a:pPr lvl="1" algn="just"/>
            <a:r>
              <a:rPr lang="en-US" dirty="0" smtClean="0"/>
              <a:t> </a:t>
            </a:r>
            <a:r>
              <a:rPr lang="en-US" dirty="0" err="1" smtClean="0"/>
              <a:t>Ctrl+click</a:t>
            </a:r>
            <a:r>
              <a:rPr lang="en-US" dirty="0" smtClean="0"/>
              <a:t> on a sentence to select it. </a:t>
            </a:r>
          </a:p>
          <a:p>
            <a:pPr algn="just"/>
            <a:r>
              <a:rPr lang="en-US" dirty="0" smtClean="0"/>
              <a:t>There are basically two types of formatting: </a:t>
            </a:r>
          </a:p>
          <a:p>
            <a:pPr lvl="1" algn="just">
              <a:buNone/>
            </a:pPr>
            <a:r>
              <a:rPr lang="en-US" dirty="0" smtClean="0"/>
              <a:t>• Character formatting, and </a:t>
            </a:r>
          </a:p>
          <a:p>
            <a:pPr lvl="1" algn="just">
              <a:buNone/>
            </a:pPr>
            <a:r>
              <a:rPr lang="en-US" dirty="0" smtClean="0"/>
              <a:t>• Paragraph formatting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FORMATTING</a:t>
            </a:r>
            <a:endParaRPr lang="en-US" dirty="0"/>
          </a:p>
        </p:txBody>
      </p:sp>
      <p:sp>
        <p:nvSpPr>
          <p:cNvPr id="3" name="Content Placeholder 2"/>
          <p:cNvSpPr>
            <a:spLocks noGrp="1"/>
          </p:cNvSpPr>
          <p:nvPr>
            <p:ph idx="1"/>
          </p:nvPr>
        </p:nvSpPr>
        <p:spPr/>
        <p:txBody>
          <a:bodyPr>
            <a:normAutofit/>
          </a:bodyPr>
          <a:lstStyle/>
          <a:p>
            <a:pPr algn="just"/>
            <a:r>
              <a:rPr lang="en-US" dirty="0" smtClean="0"/>
              <a:t>Character formatting is the one which we can apply to any individual character or to a group of characters. It has the following options:</a:t>
            </a:r>
          </a:p>
          <a:p>
            <a:pPr lvl="1" algn="just"/>
            <a:r>
              <a:rPr lang="en-US" dirty="0" smtClean="0"/>
              <a:t>Font : This decides the appearance of our characters. </a:t>
            </a:r>
          </a:p>
          <a:p>
            <a:pPr lvl="1" algn="just"/>
            <a:r>
              <a:rPr lang="en-US" dirty="0" smtClean="0"/>
              <a:t>Font Style : We can make characters stand out by making them Bold, Italic or both.</a:t>
            </a:r>
          </a:p>
          <a:p>
            <a:pPr lvl="1" algn="just"/>
            <a:r>
              <a:rPr lang="en-US" dirty="0" smtClean="0"/>
              <a:t>Size : This increases/decreases the size of the characters – the size measured in points (72 points =1 inch) </a:t>
            </a:r>
          </a:p>
          <a:p>
            <a:pPr lvl="1" algn="just"/>
            <a:r>
              <a:rPr lang="en-US" dirty="0" smtClean="0"/>
              <a:t>Font Color : We can apply </a:t>
            </a:r>
            <a:r>
              <a:rPr lang="en-US" dirty="0" err="1" smtClean="0"/>
              <a:t>colours</a:t>
            </a:r>
            <a:r>
              <a:rPr lang="en-US" dirty="0" smtClean="0"/>
              <a:t> to the characters for printing the final document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FORMATTING</a:t>
            </a:r>
            <a:endParaRPr lang="en-US" dirty="0"/>
          </a:p>
        </p:txBody>
      </p:sp>
      <p:sp>
        <p:nvSpPr>
          <p:cNvPr id="3" name="Content Placeholder 2"/>
          <p:cNvSpPr>
            <a:spLocks noGrp="1"/>
          </p:cNvSpPr>
          <p:nvPr>
            <p:ph idx="1"/>
          </p:nvPr>
        </p:nvSpPr>
        <p:spPr/>
        <p:txBody>
          <a:bodyPr>
            <a:normAutofit/>
          </a:bodyPr>
          <a:lstStyle/>
          <a:p>
            <a:pPr algn="just"/>
            <a:r>
              <a:rPr lang="en-US" dirty="0" smtClean="0"/>
              <a:t>Underline : We can draw attention to some particular text by underlining it. </a:t>
            </a:r>
          </a:p>
          <a:p>
            <a:pPr algn="just"/>
            <a:r>
              <a:rPr lang="en-US" dirty="0" smtClean="0"/>
              <a:t>Effects : We can also apply effects to our text. Two most common ones are Superscript and Subscript. The 2 in 3 2 is a superscript. To make a character into superscript, we need to select only that character, and click the box against Superscript. Similarly, 1 in T1 is a subscript.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FORMATTING</a:t>
            </a:r>
            <a:endParaRPr lang="en-US" dirty="0"/>
          </a:p>
        </p:txBody>
      </p:sp>
      <p:sp>
        <p:nvSpPr>
          <p:cNvPr id="3" name="Content Placeholder 2"/>
          <p:cNvSpPr>
            <a:spLocks noGrp="1"/>
          </p:cNvSpPr>
          <p:nvPr>
            <p:ph idx="1"/>
          </p:nvPr>
        </p:nvSpPr>
        <p:spPr/>
        <p:txBody>
          <a:bodyPr/>
          <a:lstStyle/>
          <a:p>
            <a:pPr algn="just"/>
            <a:r>
              <a:rPr lang="en-US" dirty="0" smtClean="0"/>
              <a:t>There are some formatting features that get applied to an entire paragraph or paragraphs, but not to any given character or a group thereof. Such formatting features are described as Paragraph formatting.</a:t>
            </a:r>
          </a:p>
          <a:p>
            <a:pPr algn="just"/>
            <a:r>
              <a:rPr lang="en-US" dirty="0" smtClean="0"/>
              <a:t>It provides the following options:</a:t>
            </a:r>
          </a:p>
          <a:p>
            <a:pPr lvl="1" algn="just"/>
            <a:r>
              <a:rPr lang="en-US" dirty="0" smtClean="0"/>
              <a:t>Alignment : The alignment of a paragraph may be left, center, right or justify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FORMATTING</a:t>
            </a:r>
            <a:endParaRPr lang="en-US" dirty="0"/>
          </a:p>
        </p:txBody>
      </p:sp>
      <p:sp>
        <p:nvSpPr>
          <p:cNvPr id="3" name="Content Placeholder 2"/>
          <p:cNvSpPr>
            <a:spLocks noGrp="1"/>
          </p:cNvSpPr>
          <p:nvPr>
            <p:ph idx="1"/>
          </p:nvPr>
        </p:nvSpPr>
        <p:spPr>
          <a:xfrm>
            <a:off x="457200" y="3352800"/>
            <a:ext cx="8229600" cy="2773363"/>
          </a:xfrm>
        </p:spPr>
        <p:txBody>
          <a:bodyPr>
            <a:normAutofit/>
          </a:bodyPr>
          <a:lstStyle/>
          <a:p>
            <a:pPr lvl="1" algn="just"/>
            <a:r>
              <a:rPr lang="en-US" dirty="0" smtClean="0"/>
              <a:t>Indentation : Indents are the left and right boundaries of selected paragraphs within a document. This may b e necessary when different paragraphs have different left and right boundaries. For example, we can see the indentation in poems. The indentation options available in most word processors are Left and Right. Apart from these, we can have special indentation in the form of First Line and Hanging.</a:t>
            </a:r>
            <a:endParaRPr lang="en-US" dirty="0"/>
          </a:p>
        </p:txBody>
      </p:sp>
      <p:pic>
        <p:nvPicPr>
          <p:cNvPr id="1026" name="Picture 2" descr="C:\Users\ADEVEN\Desktop\BSc Computer Science\Office Automation Tools\alignment in msword.PNG"/>
          <p:cNvPicPr>
            <a:picLocks noChangeAspect="1" noChangeArrowheads="1"/>
          </p:cNvPicPr>
          <p:nvPr/>
        </p:nvPicPr>
        <p:blipFill>
          <a:blip r:embed="rId2"/>
          <a:srcRect/>
          <a:stretch>
            <a:fillRect/>
          </a:stretch>
        </p:blipFill>
        <p:spPr bwMode="auto">
          <a:xfrm>
            <a:off x="1447800" y="1371600"/>
            <a:ext cx="6021387" cy="18002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Indent</a:t>
            </a:r>
            <a:endParaRPr lang="en-US" dirty="0"/>
          </a:p>
        </p:txBody>
      </p:sp>
      <p:sp>
        <p:nvSpPr>
          <p:cNvPr id="3" name="Content Placeholder 2"/>
          <p:cNvSpPr>
            <a:spLocks noGrp="1"/>
          </p:cNvSpPr>
          <p:nvPr>
            <p:ph idx="1"/>
          </p:nvPr>
        </p:nvSpPr>
        <p:spPr/>
        <p:txBody>
          <a:bodyPr>
            <a:normAutofit/>
          </a:bodyPr>
          <a:lstStyle/>
          <a:p>
            <a:pPr algn="just"/>
            <a:r>
              <a:rPr lang="en-US" dirty="0" smtClean="0"/>
              <a:t>There are several options for indenting: </a:t>
            </a:r>
          </a:p>
          <a:p>
            <a:pPr lvl="1" algn="just"/>
            <a:r>
              <a:rPr lang="en-US" dirty="0" smtClean="0">
                <a:solidFill>
                  <a:srgbClr val="C00000"/>
                </a:solidFill>
              </a:rPr>
              <a:t>First Line</a:t>
            </a:r>
            <a:r>
              <a:rPr lang="en-US" dirty="0" smtClean="0"/>
              <a:t>: Controls the left boundary for the first line of a paragraph</a:t>
            </a:r>
          </a:p>
          <a:p>
            <a:pPr lvl="1" algn="just"/>
            <a:r>
              <a:rPr lang="en-US" dirty="0" smtClean="0"/>
              <a:t> </a:t>
            </a:r>
            <a:r>
              <a:rPr lang="en-US" dirty="0" smtClean="0">
                <a:solidFill>
                  <a:srgbClr val="00B050"/>
                </a:solidFill>
              </a:rPr>
              <a:t>Hanging: </a:t>
            </a:r>
            <a:r>
              <a:rPr lang="en-US" dirty="0" smtClean="0"/>
              <a:t>Controls the left boundary of every line in a paragraph except the first one</a:t>
            </a:r>
          </a:p>
          <a:p>
            <a:pPr lvl="1" algn="just"/>
            <a:r>
              <a:rPr lang="en-US" dirty="0" smtClean="0">
                <a:solidFill>
                  <a:srgbClr val="C00000"/>
                </a:solidFill>
              </a:rPr>
              <a:t> Left</a:t>
            </a:r>
            <a:r>
              <a:rPr lang="en-US" dirty="0" smtClean="0"/>
              <a:t>: Controls the left boundary for every line in a paragraph </a:t>
            </a:r>
          </a:p>
          <a:p>
            <a:pPr lvl="1" algn="just"/>
            <a:r>
              <a:rPr lang="en-US" dirty="0" smtClean="0"/>
              <a:t>Right: Controls the right boundary for every line in a paragraph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FORMATTING</a:t>
            </a:r>
            <a:endParaRPr lang="en-US" dirty="0"/>
          </a:p>
        </p:txBody>
      </p:sp>
      <p:sp>
        <p:nvSpPr>
          <p:cNvPr id="3" name="Content Placeholder 2"/>
          <p:cNvSpPr>
            <a:spLocks noGrp="1"/>
          </p:cNvSpPr>
          <p:nvPr>
            <p:ph idx="1"/>
          </p:nvPr>
        </p:nvSpPr>
        <p:spPr/>
        <p:txBody>
          <a:bodyPr>
            <a:normAutofit/>
          </a:bodyPr>
          <a:lstStyle/>
          <a:p>
            <a:pPr lvl="1" algn="just"/>
            <a:r>
              <a:rPr lang="en-US" dirty="0" smtClean="0"/>
              <a:t>Spacing : This option allows us to have some space before and/or after a paragraph or a group of paragraphs. We can select the paragraph(s) and select or type in the desired value against the appropriate option – Before or After. These values are measured in points. </a:t>
            </a:r>
          </a:p>
          <a:p>
            <a:pPr lvl="1" algn="just">
              <a:buNone/>
            </a:pPr>
            <a:r>
              <a:rPr lang="en-US" dirty="0" smtClean="0"/>
              <a:t>    There is also a Line spacing option, which decides on the spacing between the lines of the paragraph. Normally we will type with the value Single for it. But if we want to have more space between the lines, we can select 1.5 lines or Double for it.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ADD BULLETS OR NUMBERING</a:t>
            </a:r>
            <a:endParaRPr lang="en-US" dirty="0"/>
          </a:p>
        </p:txBody>
      </p:sp>
      <p:sp>
        <p:nvSpPr>
          <p:cNvPr id="3" name="Content Placeholder 2"/>
          <p:cNvSpPr>
            <a:spLocks noGrp="1"/>
          </p:cNvSpPr>
          <p:nvPr>
            <p:ph idx="1"/>
          </p:nvPr>
        </p:nvSpPr>
        <p:spPr/>
        <p:txBody>
          <a:bodyPr/>
          <a:lstStyle/>
          <a:p>
            <a:pPr algn="just"/>
            <a:r>
              <a:rPr lang="en-US" dirty="0" smtClean="0"/>
              <a:t>Bullets are small dots, squares, dashes or graphics that are often seen before the text (word, line, sentence, paragraph or any other object). To add bullets,</a:t>
            </a:r>
          </a:p>
          <a:p>
            <a:pPr lvl="1" algn="just"/>
            <a:r>
              <a:rPr lang="en-US" dirty="0" smtClean="0"/>
              <a:t> Select the object </a:t>
            </a:r>
          </a:p>
          <a:p>
            <a:pPr lvl="1" algn="just"/>
            <a:r>
              <a:rPr lang="en-US" dirty="0" smtClean="0"/>
              <a:t> Click on Bullets and Numbering from Format menu to open the Bullets and Numbering dialog box </a:t>
            </a:r>
          </a:p>
          <a:p>
            <a:pPr lvl="1" algn="just"/>
            <a:r>
              <a:rPr lang="en-US" dirty="0" smtClean="0"/>
              <a:t>Click on the bullet of your choice, and click OK.</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ADD BULLETS OR NUMBERING</a:t>
            </a:r>
            <a:endParaRPr lang="en-US" dirty="0"/>
          </a:p>
        </p:txBody>
      </p:sp>
      <p:sp>
        <p:nvSpPr>
          <p:cNvPr id="3" name="Content Placeholder 2"/>
          <p:cNvSpPr>
            <a:spLocks noGrp="1"/>
          </p:cNvSpPr>
          <p:nvPr>
            <p:ph idx="1"/>
          </p:nvPr>
        </p:nvSpPr>
        <p:spPr/>
        <p:txBody>
          <a:bodyPr/>
          <a:lstStyle/>
          <a:p>
            <a:r>
              <a:rPr lang="en-US" dirty="0" smtClean="0"/>
              <a:t>Instead of a bullet, a number may also precede a group of </a:t>
            </a:r>
            <a:r>
              <a:rPr lang="en-US" dirty="0" err="1" smtClean="0"/>
              <a:t>paragaphs</a:t>
            </a:r>
            <a:r>
              <a:rPr lang="en-US" dirty="0" smtClean="0"/>
              <a:t>. To do so, proceed as follows:</a:t>
            </a:r>
          </a:p>
          <a:p>
            <a:pPr lvl="1"/>
            <a:r>
              <a:rPr lang="en-US" dirty="0" smtClean="0"/>
              <a:t>Choose the numbered tab from Bullets and Numbering of Format menu to view the numbering options. </a:t>
            </a:r>
          </a:p>
          <a:p>
            <a:pPr lvl="1"/>
            <a:r>
              <a:rPr lang="en-US" dirty="0" smtClean="0"/>
              <a:t>Select the numbering option of choice, and click OK.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Word</a:t>
            </a:r>
            <a:endParaRPr lang="en-US" dirty="0"/>
          </a:p>
        </p:txBody>
      </p:sp>
      <p:sp>
        <p:nvSpPr>
          <p:cNvPr id="3" name="Content Placeholder 2"/>
          <p:cNvSpPr>
            <a:spLocks noGrp="1"/>
          </p:cNvSpPr>
          <p:nvPr>
            <p:ph idx="1"/>
          </p:nvPr>
        </p:nvSpPr>
        <p:spPr/>
        <p:txBody>
          <a:bodyPr/>
          <a:lstStyle/>
          <a:p>
            <a:pPr algn="just"/>
            <a:r>
              <a:rPr lang="en-US" dirty="0" smtClean="0"/>
              <a:t>Most word processors provide us multiple views: we can select the one that suits the work at hand. We can display our document in one of the five views: Normal layout, Web Layout, Print Layout, Reading Layout or Online Layout.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Word</a:t>
            </a:r>
            <a:endParaRPr lang="en-US" dirty="0"/>
          </a:p>
        </p:txBody>
      </p:sp>
      <p:sp>
        <p:nvSpPr>
          <p:cNvPr id="3" name="Content Placeholder 2"/>
          <p:cNvSpPr>
            <a:spLocks noGrp="1"/>
          </p:cNvSpPr>
          <p:nvPr>
            <p:ph idx="1"/>
          </p:nvPr>
        </p:nvSpPr>
        <p:spPr/>
        <p:txBody>
          <a:bodyPr/>
          <a:lstStyle/>
          <a:p>
            <a:pPr algn="just"/>
            <a:r>
              <a:rPr lang="en-US" dirty="0" smtClean="0"/>
              <a:t>Normal Layout: Normal layout view shows formatting such as line spacing, font, point size and italics. </a:t>
            </a:r>
          </a:p>
          <a:p>
            <a:pPr algn="just"/>
            <a:r>
              <a:rPr lang="en-US" dirty="0" smtClean="0"/>
              <a:t>Web Layout: Web layout view enables us to view our document as it would appear in a web browser such as the Internet Explorer.</a:t>
            </a:r>
          </a:p>
          <a:p>
            <a:pPr algn="just"/>
            <a:r>
              <a:rPr lang="en-US" dirty="0" smtClean="0"/>
              <a:t>Print Layout The Print Layout view shows how the document will look when it is printed.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in MS Word</a:t>
            </a:r>
            <a:endParaRPr lang="en-US" dirty="0"/>
          </a:p>
        </p:txBody>
      </p:sp>
      <p:sp>
        <p:nvSpPr>
          <p:cNvPr id="3" name="Content Placeholder 2"/>
          <p:cNvSpPr>
            <a:spLocks noGrp="1"/>
          </p:cNvSpPr>
          <p:nvPr>
            <p:ph idx="1"/>
          </p:nvPr>
        </p:nvSpPr>
        <p:spPr/>
        <p:txBody>
          <a:bodyPr/>
          <a:lstStyle/>
          <a:p>
            <a:pPr algn="just"/>
            <a:r>
              <a:rPr lang="en-US" dirty="0" smtClean="0"/>
              <a:t>Reading Layout: Reading Layout view formats our screen to make reading our document more comfortable. </a:t>
            </a:r>
          </a:p>
          <a:p>
            <a:pPr algn="just"/>
            <a:r>
              <a:rPr lang="en-US" dirty="0" smtClean="0"/>
              <a:t>Outline Layout: Outline view displays the document in outline form. Only headings can be displayed hiding the text under them. We can just move a heading; the accompanying text will automatically move with it.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table</a:t>
            </a:r>
            <a:endParaRPr lang="en-US" dirty="0"/>
          </a:p>
        </p:txBody>
      </p:sp>
      <p:sp>
        <p:nvSpPr>
          <p:cNvPr id="3" name="Content Placeholder 2"/>
          <p:cNvSpPr>
            <a:spLocks noGrp="1"/>
          </p:cNvSpPr>
          <p:nvPr>
            <p:ph idx="1"/>
          </p:nvPr>
        </p:nvSpPr>
        <p:spPr/>
        <p:txBody>
          <a:bodyPr>
            <a:normAutofit/>
          </a:bodyPr>
          <a:lstStyle/>
          <a:p>
            <a:pPr algn="just"/>
            <a:r>
              <a:rPr lang="en-US" dirty="0" smtClean="0"/>
              <a:t>Tables provide a neat way to present complex information in vertical columns and horizontal rows of cells. Each cell can contain text – a single paragraph or multiple paragraphs – or graphics. To insert a table:</a:t>
            </a:r>
          </a:p>
          <a:p>
            <a:pPr lvl="1" algn="just"/>
            <a:r>
              <a:rPr lang="en-US" dirty="0" smtClean="0"/>
              <a:t>click on Insert in the Table menu and select on Table from resulting menu. </a:t>
            </a:r>
          </a:p>
          <a:p>
            <a:pPr lvl="1" algn="just"/>
            <a:r>
              <a:rPr lang="en-US" dirty="0" smtClean="0"/>
              <a:t>This opens up the Insert Table dialog box . Type in some value for the number of columns and rows… let us type in the values 5 and 4 respectively.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table</a:t>
            </a:r>
            <a:endParaRPr lang="en-US" dirty="0"/>
          </a:p>
        </p:txBody>
      </p:sp>
      <p:sp>
        <p:nvSpPr>
          <p:cNvPr id="3" name="Content Placeholder 2"/>
          <p:cNvSpPr>
            <a:spLocks noGrp="1"/>
          </p:cNvSpPr>
          <p:nvPr>
            <p:ph idx="1"/>
          </p:nvPr>
        </p:nvSpPr>
        <p:spPr/>
        <p:txBody>
          <a:bodyPr/>
          <a:lstStyle/>
          <a:p>
            <a:pPr algn="just"/>
            <a:r>
              <a:rPr lang="en-US" dirty="0" smtClean="0"/>
              <a:t>We can now see this table on the page – with 5 columns and 4 rows.</a:t>
            </a:r>
          </a:p>
          <a:p>
            <a:pPr algn="just"/>
            <a:r>
              <a:rPr lang="en-US" dirty="0" smtClean="0"/>
              <a:t>We can move the insertion point from one cell to another by clicking the mouse at the desired cell. We can also press the Tab key to move to the next cell, or </a:t>
            </a:r>
            <a:r>
              <a:rPr lang="en-US" dirty="0" err="1" smtClean="0"/>
              <a:t>Shift+Tab</a:t>
            </a:r>
            <a:r>
              <a:rPr lang="en-US" dirty="0" smtClean="0"/>
              <a:t> keys to move to the previous one.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Mail Merge</a:t>
            </a:r>
            <a:endParaRPr lang="en-US" dirty="0"/>
          </a:p>
        </p:txBody>
      </p:sp>
      <p:sp>
        <p:nvSpPr>
          <p:cNvPr id="3" name="Content Placeholder 2"/>
          <p:cNvSpPr>
            <a:spLocks noGrp="1"/>
          </p:cNvSpPr>
          <p:nvPr>
            <p:ph idx="1"/>
          </p:nvPr>
        </p:nvSpPr>
        <p:spPr/>
        <p:txBody>
          <a:bodyPr/>
          <a:lstStyle/>
          <a:p>
            <a:pPr algn="just"/>
            <a:r>
              <a:rPr lang="en-US" dirty="0" smtClean="0"/>
              <a:t>Mail merge is a feature that </a:t>
            </a:r>
            <a:r>
              <a:rPr lang="en-US" dirty="0" smtClean="0">
                <a:solidFill>
                  <a:srgbClr val="C00000"/>
                </a:solidFill>
              </a:rPr>
              <a:t>enables users to send a similar letter or document to multiple recipients.</a:t>
            </a:r>
            <a:r>
              <a:rPr lang="en-US" dirty="0" smtClean="0"/>
              <a:t> It enables connecting a single form template with a data source that contains information about the recipient’s name, address and other predefined and supported data.</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main uses of Word’s Mail Merge features are:</a:t>
            </a:r>
            <a:endParaRPr lang="en-US" dirty="0"/>
          </a:p>
        </p:txBody>
      </p:sp>
      <p:sp>
        <p:nvSpPr>
          <p:cNvPr id="3" name="Content Placeholder 2"/>
          <p:cNvSpPr>
            <a:spLocks noGrp="1"/>
          </p:cNvSpPr>
          <p:nvPr>
            <p:ph idx="1"/>
          </p:nvPr>
        </p:nvSpPr>
        <p:spPr/>
        <p:txBody>
          <a:bodyPr>
            <a:normAutofit/>
          </a:bodyPr>
          <a:lstStyle/>
          <a:p>
            <a:pPr algn="just"/>
            <a:r>
              <a:rPr lang="en-US" dirty="0" smtClean="0"/>
              <a:t>You can merge a list of names and addresses to a single letter that can be sent to different people in their names and addresses.</a:t>
            </a:r>
          </a:p>
          <a:p>
            <a:pPr algn="just"/>
            <a:r>
              <a:rPr lang="en-US" dirty="0" smtClean="0"/>
              <a:t>You can create categories, a single letter with variable information fields in it, or labels. </a:t>
            </a:r>
          </a:p>
          <a:p>
            <a:pPr algn="just"/>
            <a:r>
              <a:rPr lang="en-US" dirty="0" smtClean="0"/>
              <a:t>You can also produce merged documents such as directory lists, invoices, print address lists, or print addresses on envelopes and mailing labels.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DOCUMENTS IN MAIL MERGE</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Mail Merge requires three types of documents: </a:t>
            </a:r>
          </a:p>
          <a:p>
            <a:pPr marL="514350" indent="-514350" algn="just">
              <a:buFont typeface="+mj-lt"/>
              <a:buAutoNum type="arabicPeriod"/>
            </a:pPr>
            <a:r>
              <a:rPr lang="en-US" b="1" dirty="0" smtClean="0">
                <a:solidFill>
                  <a:srgbClr val="C00000"/>
                </a:solidFill>
              </a:rPr>
              <a:t>Main Document: </a:t>
            </a:r>
            <a:r>
              <a:rPr lang="en-US" dirty="0" smtClean="0"/>
              <a:t>In a Mail Merge operation, </a:t>
            </a:r>
            <a:r>
              <a:rPr lang="en-US" dirty="0" smtClean="0">
                <a:solidFill>
                  <a:srgbClr val="00B050"/>
                </a:solidFill>
              </a:rPr>
              <a:t>the personalized document (such as, a standard letter, or envelope, or mailing label) is known as the main document. </a:t>
            </a:r>
            <a:r>
              <a:rPr lang="en-US" dirty="0" smtClean="0"/>
              <a:t>It is the document containing the text and graphics </a:t>
            </a:r>
            <a:r>
              <a:rPr lang="en-US" dirty="0" smtClean="0">
                <a:solidFill>
                  <a:srgbClr val="0070C0"/>
                </a:solidFill>
              </a:rPr>
              <a:t>that stay the same for each version of the merged document </a:t>
            </a:r>
            <a:r>
              <a:rPr lang="en-US" dirty="0" smtClean="0"/>
              <a:t>- for example, the return address and body of a form letter.</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DOCUMENTS IN MAIL MERGE</a:t>
            </a:r>
            <a:endParaRPr lang="en-US" dirty="0"/>
          </a:p>
        </p:txBody>
      </p:sp>
      <p:sp>
        <p:nvSpPr>
          <p:cNvPr id="3" name="Content Placeholder 2"/>
          <p:cNvSpPr>
            <a:spLocks noGrp="1"/>
          </p:cNvSpPr>
          <p:nvPr>
            <p:ph idx="1"/>
          </p:nvPr>
        </p:nvSpPr>
        <p:spPr/>
        <p:txBody>
          <a:bodyPr/>
          <a:lstStyle/>
          <a:p>
            <a:pPr algn="just">
              <a:buNone/>
            </a:pPr>
            <a:r>
              <a:rPr lang="en-US" b="1" dirty="0" smtClean="0">
                <a:solidFill>
                  <a:srgbClr val="C00000"/>
                </a:solidFill>
              </a:rPr>
              <a:t>2. Data Source:</a:t>
            </a:r>
            <a:r>
              <a:rPr lang="en-US" dirty="0" smtClean="0"/>
              <a:t> Data source is a f</a:t>
            </a:r>
            <a:r>
              <a:rPr lang="en-US" dirty="0" smtClean="0">
                <a:solidFill>
                  <a:srgbClr val="00B050"/>
                </a:solidFill>
              </a:rPr>
              <a:t>ile that contains the names and addresses or any other information that vary with each version of a mail-merge document</a:t>
            </a:r>
            <a:r>
              <a:rPr lang="en-US" dirty="0" smtClean="0"/>
              <a:t>. For example, a list of names and addresses for a form letter you want to send to a list of clients or other people.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DOCUMENTS IN MAIL MERGE</a:t>
            </a:r>
            <a:endParaRPr lang="en-US" dirty="0"/>
          </a:p>
        </p:txBody>
      </p:sp>
      <p:sp>
        <p:nvSpPr>
          <p:cNvPr id="3" name="Content Placeholder 2"/>
          <p:cNvSpPr>
            <a:spLocks noGrp="1"/>
          </p:cNvSpPr>
          <p:nvPr>
            <p:ph idx="1"/>
          </p:nvPr>
        </p:nvSpPr>
        <p:spPr/>
        <p:txBody>
          <a:bodyPr>
            <a:normAutofit/>
          </a:bodyPr>
          <a:lstStyle/>
          <a:p>
            <a:pPr algn="just">
              <a:buNone/>
            </a:pPr>
            <a:r>
              <a:rPr lang="en-US" b="1" dirty="0" smtClean="0">
                <a:solidFill>
                  <a:srgbClr val="C00000"/>
                </a:solidFill>
              </a:rPr>
              <a:t>3. Merge Document: </a:t>
            </a:r>
            <a:r>
              <a:rPr lang="en-US" dirty="0" smtClean="0"/>
              <a:t>When you merge the main document with data source, a third document called merge document will be produced. </a:t>
            </a:r>
          </a:p>
          <a:p>
            <a:pPr algn="just">
              <a:buNone/>
            </a:pPr>
            <a:r>
              <a:rPr lang="en-US" dirty="0" smtClean="0"/>
              <a:t>	The </a:t>
            </a:r>
            <a:r>
              <a:rPr lang="en-US" dirty="0" smtClean="0">
                <a:solidFill>
                  <a:srgbClr val="00B050"/>
                </a:solidFill>
              </a:rPr>
              <a:t>merge document can be merged to the screen to view letters along with addresses; or directly to the printer to print the letters along with addresses and print addresses on envelopes or labels; or save as some other file </a:t>
            </a:r>
            <a:r>
              <a:rPr lang="en-US" dirty="0" smtClean="0"/>
              <a:t>that can be used later for printing. Inserting the data or information from the data source in the main document creates the merge document.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Templates</a:t>
            </a:r>
            <a:endParaRPr lang="en-US" dirty="0"/>
          </a:p>
        </p:txBody>
      </p:sp>
      <p:sp>
        <p:nvSpPr>
          <p:cNvPr id="3" name="Content Placeholder 2"/>
          <p:cNvSpPr>
            <a:spLocks noGrp="1"/>
          </p:cNvSpPr>
          <p:nvPr>
            <p:ph idx="1"/>
          </p:nvPr>
        </p:nvSpPr>
        <p:spPr/>
        <p:txBody>
          <a:bodyPr>
            <a:normAutofit/>
          </a:bodyPr>
          <a:lstStyle/>
          <a:p>
            <a:pPr algn="just"/>
            <a:r>
              <a:rPr lang="en-US" dirty="0" smtClean="0"/>
              <a:t>A </a:t>
            </a:r>
            <a:r>
              <a:rPr lang="en-US" b="1" dirty="0" smtClean="0">
                <a:solidFill>
                  <a:srgbClr val="C00000"/>
                </a:solidFill>
              </a:rPr>
              <a:t>template</a:t>
            </a:r>
            <a:r>
              <a:rPr lang="en-US" dirty="0" smtClean="0">
                <a:solidFill>
                  <a:srgbClr val="C00000"/>
                </a:solidFill>
              </a:rPr>
              <a:t> is a predesigned document you can use to create new documents with the </a:t>
            </a:r>
            <a:r>
              <a:rPr lang="en-US" b="1" dirty="0" smtClean="0">
                <a:solidFill>
                  <a:srgbClr val="C00000"/>
                </a:solidFill>
              </a:rPr>
              <a:t>same formatting</a:t>
            </a:r>
            <a:r>
              <a:rPr lang="en-US" dirty="0" smtClean="0"/>
              <a:t>. With a template, many of the more important document design decisions such </a:t>
            </a:r>
            <a:r>
              <a:rPr lang="en-US" dirty="0" smtClean="0">
                <a:solidFill>
                  <a:srgbClr val="00B050"/>
                </a:solidFill>
              </a:rPr>
              <a:t>as margin size, font style and size, and spacing are predetermined</a:t>
            </a:r>
            <a:r>
              <a:rPr lang="en-US" dirty="0" smtClean="0"/>
              <a:t>. </a:t>
            </a:r>
          </a:p>
          <a:p>
            <a:pPr algn="just"/>
            <a:r>
              <a:rPr lang="en-US" dirty="0" smtClean="0"/>
              <a:t>In MS Word, </a:t>
            </a:r>
            <a:r>
              <a:rPr lang="en-US" dirty="0" smtClean="0">
                <a:solidFill>
                  <a:srgbClr val="FF0000"/>
                </a:solidFill>
              </a:rPr>
              <a:t>documents are usually based on Normal Template(normal.dotx).</a:t>
            </a:r>
          </a:p>
          <a:p>
            <a:pPr algn="just"/>
            <a:r>
              <a:rPr lang="en-US" dirty="0" smtClean="0"/>
              <a:t>MS Words displays a number of templates like Equity Fax, Report, Letter etc. You can select any one of those according to your requirement and open it by clicking create button for new document making.</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Wildcard Searching</a:t>
            </a:r>
            <a:endParaRPr lang="en-US" dirty="0"/>
          </a:p>
        </p:txBody>
      </p:sp>
      <p:sp>
        <p:nvSpPr>
          <p:cNvPr id="3" name="Content Placeholder 2"/>
          <p:cNvSpPr>
            <a:spLocks noGrp="1"/>
          </p:cNvSpPr>
          <p:nvPr>
            <p:ph idx="1"/>
          </p:nvPr>
        </p:nvSpPr>
        <p:spPr/>
        <p:txBody>
          <a:bodyPr/>
          <a:lstStyle/>
          <a:p>
            <a:pPr algn="just"/>
            <a:r>
              <a:rPr lang="en-US" dirty="0" smtClean="0"/>
              <a:t>A wildcard allows you to </a:t>
            </a:r>
            <a:r>
              <a:rPr lang="en-US" dirty="0" smtClean="0">
                <a:solidFill>
                  <a:srgbClr val="C00000"/>
                </a:solidFill>
              </a:rPr>
              <a:t>search for variable text </a:t>
            </a:r>
            <a:r>
              <a:rPr lang="en-US" dirty="0" smtClean="0"/>
              <a:t>i.e. using wildcards, you can find words in your Word documents that you know only a part of, or a group of words with similar letters.</a:t>
            </a:r>
          </a:p>
          <a:p>
            <a:pPr algn="just"/>
            <a:r>
              <a:rPr lang="en-US" dirty="0" smtClean="0"/>
              <a:t>two basic wildcard characters, ? and *, where ? represents any single letter, and * represents a group of letters.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Wildcard Searching</a:t>
            </a:r>
            <a:endParaRPr lang="en-US" dirty="0"/>
          </a:p>
        </p:txBody>
      </p:sp>
      <p:sp>
        <p:nvSpPr>
          <p:cNvPr id="3" name="Content Placeholder 2"/>
          <p:cNvSpPr>
            <a:spLocks noGrp="1"/>
          </p:cNvSpPr>
          <p:nvPr>
            <p:ph idx="1"/>
          </p:nvPr>
        </p:nvSpPr>
        <p:spPr/>
        <p:txBody>
          <a:bodyPr/>
          <a:lstStyle/>
          <a:p>
            <a:r>
              <a:rPr lang="en-US" dirty="0" smtClean="0"/>
              <a:t>To search for a character as a wildcard, type a backslash (\) before the character.</a:t>
            </a:r>
          </a:p>
          <a:p>
            <a:r>
              <a:rPr lang="en-US" dirty="0" smtClean="0"/>
              <a:t>The </a:t>
            </a:r>
            <a:r>
              <a:rPr lang="en-US" dirty="0" smtClean="0">
                <a:solidFill>
                  <a:srgbClr val="C00000"/>
                </a:solidFill>
              </a:rPr>
              <a:t>question mark (?) wildcard represents any single character. </a:t>
            </a:r>
            <a:r>
              <a:rPr lang="en-US" dirty="0" smtClean="0"/>
              <a:t>for example '</a:t>
            </a:r>
            <a:r>
              <a:rPr lang="en-US" dirty="0" err="1" smtClean="0"/>
              <a:t>b?t</a:t>
            </a:r>
            <a:r>
              <a:rPr lang="en-US" dirty="0" smtClean="0"/>
              <a:t>' finds bat, bet, bit, and but</a:t>
            </a:r>
          </a:p>
          <a:p>
            <a:r>
              <a:rPr lang="en-US" dirty="0" smtClean="0"/>
              <a:t>The </a:t>
            </a:r>
            <a:r>
              <a:rPr lang="en-US" dirty="0" smtClean="0">
                <a:solidFill>
                  <a:srgbClr val="00B050"/>
                </a:solidFill>
              </a:rPr>
              <a:t>asterisk (*) wildcard represents a string of characters.</a:t>
            </a:r>
            <a:r>
              <a:rPr lang="en-US" dirty="0" smtClean="0"/>
              <a:t> for example 'b*t' finds bit, boat, and burnt</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Proofing/ Spelling and Grammar Check </a:t>
            </a:r>
            <a:endParaRPr lang="en-US" dirty="0"/>
          </a:p>
        </p:txBody>
      </p:sp>
      <p:sp>
        <p:nvSpPr>
          <p:cNvPr id="3" name="Content Placeholder 2"/>
          <p:cNvSpPr>
            <a:spLocks noGrp="1"/>
          </p:cNvSpPr>
          <p:nvPr>
            <p:ph idx="1"/>
          </p:nvPr>
        </p:nvSpPr>
        <p:spPr/>
        <p:txBody>
          <a:bodyPr>
            <a:normAutofit/>
          </a:bodyPr>
          <a:lstStyle/>
          <a:p>
            <a:pPr algn="just"/>
            <a:r>
              <a:rPr lang="en-US" dirty="0" smtClean="0"/>
              <a:t>Proofing means reading each word (and punctuation mark) </a:t>
            </a:r>
            <a:r>
              <a:rPr lang="en-US" dirty="0" smtClean="0">
                <a:solidFill>
                  <a:srgbClr val="C00000"/>
                </a:solidFill>
              </a:rPr>
              <a:t>in a document slowly and carefully while looking for errors </a:t>
            </a:r>
            <a:r>
              <a:rPr lang="en-US" dirty="0" smtClean="0"/>
              <a:t>i.e. Careful reading of a document, to detect any errors in spelling, punctuation, or grammar.</a:t>
            </a:r>
            <a:br>
              <a:rPr lang="en-US" dirty="0" smtClean="0"/>
            </a:br>
            <a:endParaRPr lang="en-US" dirty="0" smtClean="0"/>
          </a:p>
          <a:p>
            <a:r>
              <a:rPr lang="en-US" dirty="0" smtClean="0"/>
              <a:t>Word provides you with several </a:t>
            </a:r>
            <a:r>
              <a:rPr lang="en-US" b="1" dirty="0" smtClean="0"/>
              <a:t>proofing features</a:t>
            </a:r>
            <a:r>
              <a:rPr lang="en-US" dirty="0" smtClean="0"/>
              <a:t> that will help you produce professional, error-free documents.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spelling and grammar</a:t>
            </a:r>
            <a:endParaRPr lang="en-US" dirty="0"/>
          </a:p>
        </p:txBody>
      </p:sp>
      <p:sp>
        <p:nvSpPr>
          <p:cNvPr id="3" name="Content Placeholder 2"/>
          <p:cNvSpPr>
            <a:spLocks noGrp="1"/>
          </p:cNvSpPr>
          <p:nvPr>
            <p:ph idx="1"/>
          </p:nvPr>
        </p:nvSpPr>
        <p:spPr/>
        <p:txBody>
          <a:bodyPr>
            <a:normAutofit/>
          </a:bodyPr>
          <a:lstStyle/>
          <a:p>
            <a:pPr algn="just" fontAlgn="base"/>
            <a:r>
              <a:rPr lang="en-US" dirty="0" smtClean="0"/>
              <a:t>By default, Word automatically checks your document for </a:t>
            </a:r>
            <a:r>
              <a:rPr lang="en-US" b="1" dirty="0" smtClean="0"/>
              <a:t>spelling and grammar</a:t>
            </a:r>
            <a:r>
              <a:rPr lang="en-US" dirty="0" smtClean="0"/>
              <a:t> errors. </a:t>
            </a:r>
            <a:r>
              <a:rPr lang="en-US" dirty="0" smtClean="0">
                <a:solidFill>
                  <a:schemeClr val="accent6">
                    <a:lumMod val="75000"/>
                  </a:schemeClr>
                </a:solidFill>
              </a:rPr>
              <a:t>These errors are indicated by </a:t>
            </a:r>
            <a:r>
              <a:rPr lang="en-US" b="1" dirty="0" smtClean="0">
                <a:solidFill>
                  <a:schemeClr val="accent6">
                    <a:lumMod val="75000"/>
                  </a:schemeClr>
                </a:solidFill>
              </a:rPr>
              <a:t>colored wavy lines</a:t>
            </a:r>
            <a:r>
              <a:rPr lang="en-US" dirty="0" smtClean="0">
                <a:solidFill>
                  <a:schemeClr val="accent6">
                    <a:lumMod val="75000"/>
                  </a:schemeClr>
                </a:solidFill>
              </a:rPr>
              <a:t>.</a:t>
            </a:r>
          </a:p>
          <a:p>
            <a:pPr algn="just" fontAlgn="base"/>
            <a:r>
              <a:rPr lang="en-US" dirty="0" smtClean="0"/>
              <a:t>The </a:t>
            </a:r>
            <a:r>
              <a:rPr lang="en-US" b="1" dirty="0" smtClean="0">
                <a:solidFill>
                  <a:srgbClr val="0070C0"/>
                </a:solidFill>
              </a:rPr>
              <a:t>blue line</a:t>
            </a:r>
            <a:r>
              <a:rPr lang="en-US" dirty="0" smtClean="0"/>
              <a:t> indicates a contextual spelling error.</a:t>
            </a:r>
          </a:p>
          <a:p>
            <a:pPr lvl="1" algn="just" fontAlgn="base"/>
            <a:r>
              <a:rPr lang="en-US" dirty="0" smtClean="0"/>
              <a:t>A </a:t>
            </a:r>
            <a:r>
              <a:rPr lang="en-US" b="1" dirty="0" smtClean="0"/>
              <a:t>contextual spelling</a:t>
            </a:r>
            <a:r>
              <a:rPr lang="en-US" dirty="0" smtClean="0"/>
              <a:t> error is when an incorrect spelling of a word is chosen. For example, if you write </a:t>
            </a:r>
            <a:r>
              <a:rPr lang="en-US" b="1" dirty="0" smtClean="0"/>
              <a:t>Deer Mr. Theodore</a:t>
            </a:r>
            <a:r>
              <a:rPr lang="en-US" dirty="0" smtClean="0"/>
              <a:t> at the beginning of a letter, </a:t>
            </a:r>
            <a:r>
              <a:rPr lang="en-US" b="1" dirty="0" smtClean="0"/>
              <a:t>deer</a:t>
            </a:r>
            <a:r>
              <a:rPr lang="en-US" dirty="0" smtClean="0"/>
              <a:t> is a contextual spelling error because </a:t>
            </a:r>
            <a:r>
              <a:rPr lang="en-US" b="1" dirty="0" smtClean="0"/>
              <a:t>dear</a:t>
            </a:r>
            <a:r>
              <a:rPr lang="en-US" dirty="0" smtClean="0"/>
              <a:t> should have been used. </a:t>
            </a:r>
            <a:r>
              <a:rPr lang="en-US" b="1" dirty="0" smtClean="0"/>
              <a:t>Deer</a:t>
            </a:r>
            <a:r>
              <a:rPr lang="en-US" dirty="0" smtClean="0"/>
              <a:t> is spelled correctly, but it is used incorrectly in this letter.</a:t>
            </a:r>
          </a:p>
          <a:p>
            <a:pPr algn="just" fontAlgn="base"/>
            <a:r>
              <a:rPr lang="en-US" dirty="0" smtClean="0"/>
              <a:t>The </a:t>
            </a:r>
            <a:r>
              <a:rPr lang="en-US" b="1" dirty="0" smtClean="0">
                <a:solidFill>
                  <a:srgbClr val="C00000"/>
                </a:solidFill>
              </a:rPr>
              <a:t>red line</a:t>
            </a:r>
            <a:r>
              <a:rPr lang="en-US" dirty="0" smtClean="0"/>
              <a:t> indicates a misspelled word.</a:t>
            </a:r>
          </a:p>
          <a:p>
            <a:pPr algn="just" fontAlgn="base"/>
            <a:r>
              <a:rPr lang="en-US" dirty="0" smtClean="0"/>
              <a:t>The </a:t>
            </a:r>
            <a:r>
              <a:rPr lang="en-US" b="1" dirty="0" smtClean="0">
                <a:solidFill>
                  <a:srgbClr val="00B050"/>
                </a:solidFill>
              </a:rPr>
              <a:t>green line</a:t>
            </a:r>
            <a:r>
              <a:rPr lang="en-US" dirty="0" smtClean="0"/>
              <a:t> indicates a grammatical error.</a:t>
            </a:r>
          </a:p>
          <a:p>
            <a:pPr algn="just"/>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5897</TotalTime>
  <Words>2067</Words>
  <Application>Microsoft Office PowerPoint</Application>
  <PresentationFormat>On-screen Show (4:3)</PresentationFormat>
  <Paragraphs>137</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Century Gothic</vt:lpstr>
      <vt:lpstr>Wingdings 3</vt:lpstr>
      <vt:lpstr>Wisp</vt:lpstr>
      <vt:lpstr>Office Automation Tools </vt:lpstr>
      <vt:lpstr>M S Word</vt:lpstr>
      <vt:lpstr>M S Word</vt:lpstr>
      <vt:lpstr>M S Word</vt:lpstr>
      <vt:lpstr>M S Word</vt:lpstr>
      <vt:lpstr>Various Parts in M S Word Window</vt:lpstr>
      <vt:lpstr>Various Parts in M S Word Window</vt:lpstr>
      <vt:lpstr>Various Parts in M S Word Window</vt:lpstr>
      <vt:lpstr>Various Parts in M S Word Window</vt:lpstr>
      <vt:lpstr>FORMATTING TEXT</vt:lpstr>
      <vt:lpstr>FORMATTING TEXT</vt:lpstr>
      <vt:lpstr>CHARACTER FORMATTING</vt:lpstr>
      <vt:lpstr>CHARACTER FORMATTING</vt:lpstr>
      <vt:lpstr>PARAGRAPH FORMATTING</vt:lpstr>
      <vt:lpstr>PARAGRAPH FORMATTING</vt:lpstr>
      <vt:lpstr>Indent</vt:lpstr>
      <vt:lpstr>PARAGRAPH FORMATTING</vt:lpstr>
      <vt:lpstr>TO ADD BULLETS OR NUMBERING</vt:lpstr>
      <vt:lpstr>TO ADD BULLETS OR NUMBERING</vt:lpstr>
      <vt:lpstr>Views in MS Word</vt:lpstr>
      <vt:lpstr>Views in MS Word</vt:lpstr>
      <vt:lpstr>Views in MS Word</vt:lpstr>
      <vt:lpstr>Create a table</vt:lpstr>
      <vt:lpstr>Create a table</vt:lpstr>
      <vt:lpstr>Mail Merge</vt:lpstr>
      <vt:lpstr>The main uses of Word’s Mail Merge features are:</vt:lpstr>
      <vt:lpstr>TYPES OF DOCUMENTS IN MAIL MERGE</vt:lpstr>
      <vt:lpstr>TYPES OF DOCUMENTS IN MAIL MERGE</vt:lpstr>
      <vt:lpstr>TYPES OF DOCUMENTS IN MAIL MERGE</vt:lpstr>
      <vt:lpstr>Templates</vt:lpstr>
      <vt:lpstr>Wildcard Searching</vt:lpstr>
      <vt:lpstr>Wildcard Searching</vt:lpstr>
      <vt:lpstr>Proofing/ Spelling and Grammar Check </vt:lpstr>
      <vt:lpstr>spelling and grammar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ADEVEN</dc:creator>
  <cp:lastModifiedBy>hp</cp:lastModifiedBy>
  <cp:revision>115</cp:revision>
  <dcterms:created xsi:type="dcterms:W3CDTF">2006-08-16T00:00:00Z</dcterms:created>
  <dcterms:modified xsi:type="dcterms:W3CDTF">2022-07-25T08:27:15Z</dcterms:modified>
</cp:coreProperties>
</file>